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2" r:id="rId3"/>
    <p:sldId id="323" r:id="rId4"/>
    <p:sldId id="332" r:id="rId5"/>
    <p:sldId id="333" r:id="rId6"/>
    <p:sldId id="334" r:id="rId7"/>
    <p:sldId id="335" r:id="rId8"/>
    <p:sldId id="336" r:id="rId9"/>
    <p:sldId id="337" r:id="rId10"/>
    <p:sldId id="329"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CC9900"/>
    <a:srgbClr val="66FF3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291" autoAdjust="0"/>
  </p:normalViewPr>
  <p:slideViewPr>
    <p:cSldViewPr>
      <p:cViewPr varScale="1">
        <p:scale>
          <a:sx n="91" d="100"/>
          <a:sy n="91" d="100"/>
        </p:scale>
        <p:origin x="-1302" y="-16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9F9B3C-CC67-4FB0-B743-3E279AEE8763}" type="datetimeFigureOut">
              <a:rPr lang="en-US" smtClean="0"/>
              <a:pPr/>
              <a:t>29-07-22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9F9B3C-CC67-4FB0-B743-3E279AEE8763}" type="datetimeFigureOut">
              <a:rPr lang="en-US" smtClean="0"/>
              <a:pPr/>
              <a:t>29-07-22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9F9B3C-CC67-4FB0-B743-3E279AEE8763}" type="datetimeFigureOut">
              <a:rPr lang="en-US" smtClean="0"/>
              <a:pPr/>
              <a:t>29-07-22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9F9B3C-CC67-4FB0-B743-3E279AEE8763}" type="datetimeFigureOut">
              <a:rPr lang="en-US" smtClean="0"/>
              <a:pPr/>
              <a:t>29-07-22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29-07-22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9F9B3C-CC67-4FB0-B743-3E279AEE8763}" type="datetimeFigureOut">
              <a:rPr lang="en-US" smtClean="0"/>
              <a:pPr/>
              <a:t>29-07-22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B3C-CC67-4FB0-B743-3E279AEE8763}" type="datetimeFigureOut">
              <a:rPr lang="en-US" smtClean="0"/>
              <a:pPr/>
              <a:t>29-07-22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8EC7C-0D21-46D7-810E-B6A6025F19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83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F9B3C-CC67-4FB0-B743-3E279AEE8763}" type="datetimeFigureOut">
              <a:rPr lang="en-US" smtClean="0"/>
              <a:pPr/>
              <a:t>29-07-22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18EC7C-0D21-46D7-810E-B6A6025F196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cstate="print"/>
          <a:srcRect/>
          <a:stretch>
            <a:fillRect/>
          </a:stretch>
        </p:blipFill>
        <p:spPr bwMode="auto">
          <a:xfrm>
            <a:off x="228600" y="4572000"/>
            <a:ext cx="8534400" cy="2047875"/>
          </a:xfrm>
          <a:prstGeom prst="rect">
            <a:avLst/>
          </a:prstGeom>
          <a:noFill/>
          <a:ln w="9525">
            <a:noFill/>
            <a:miter lim="800000"/>
            <a:headEnd/>
            <a:tailEnd/>
          </a:ln>
          <a:effectLst/>
        </p:spPr>
      </p:pic>
      <p:sp>
        <p:nvSpPr>
          <p:cNvPr id="7" name="Rectangle 6"/>
          <p:cNvSpPr/>
          <p:nvPr/>
        </p:nvSpPr>
        <p:spPr>
          <a:xfrm>
            <a:off x="534244" y="5132368"/>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cstate="print"/>
          <a:srcRect/>
          <a:stretch>
            <a:fillRect/>
          </a:stretch>
        </p:blipFill>
        <p:spPr bwMode="auto">
          <a:xfrm>
            <a:off x="152400" y="228600"/>
            <a:ext cx="8610600" cy="2590800"/>
          </a:xfrm>
          <a:prstGeom prst="rect">
            <a:avLst/>
          </a:prstGeom>
          <a:noFill/>
          <a:ln w="9525">
            <a:noFill/>
            <a:miter lim="800000"/>
            <a:headEnd/>
            <a:tailEnd/>
          </a:ln>
          <a:effectLst/>
        </p:spPr>
      </p:pic>
      <p:pic>
        <p:nvPicPr>
          <p:cNvPr id="1026" name="Picture 2"/>
          <p:cNvPicPr>
            <a:picLocks noChangeAspect="1" noChangeArrowheads="1"/>
          </p:cNvPicPr>
          <p:nvPr/>
        </p:nvPicPr>
        <p:blipFill>
          <a:blip r:embed="rId4" cstate="print"/>
          <a:srcRect/>
          <a:stretch>
            <a:fillRect/>
          </a:stretch>
        </p:blipFill>
        <p:spPr bwMode="auto">
          <a:xfrm>
            <a:off x="2895600" y="304800"/>
            <a:ext cx="3200400" cy="25146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5" cstate="print"/>
          <a:srcRect/>
          <a:stretch>
            <a:fillRect/>
          </a:stretch>
        </p:blipFill>
        <p:spPr bwMode="auto">
          <a:xfrm>
            <a:off x="2057400" y="2819400"/>
            <a:ext cx="4724400" cy="1755457"/>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60E95BBC-88AB-4916-A4F0-4E668D8005FC}"/>
              </a:ext>
            </a:extLst>
          </p:cNvPr>
          <p:cNvSpPr/>
          <p:nvPr/>
        </p:nvSpPr>
        <p:spPr>
          <a:xfrm>
            <a:off x="4343400" y="196870"/>
            <a:ext cx="4572000" cy="5940088"/>
          </a:xfrm>
          <a:prstGeom prst="rect">
            <a:avLst/>
          </a:prstGeom>
        </p:spPr>
        <p:txBody>
          <a:bodyPr wrap="square">
            <a:spAutoFit/>
          </a:bodyPr>
          <a:lstStyle/>
          <a:p>
            <a:pPr algn="ctr"/>
            <a:r>
              <a:rPr lang="en-US" sz="4800" b="1" dirty="0">
                <a:solidFill>
                  <a:srgbClr val="7030A0"/>
                </a:solidFill>
              </a:rPr>
              <a:t>B.A. 2nd YEAR</a:t>
            </a:r>
            <a:endParaRPr lang="en-US" sz="3600" b="1" dirty="0">
              <a:solidFill>
                <a:srgbClr val="7030A0"/>
              </a:solidFill>
            </a:endParaRPr>
          </a:p>
          <a:p>
            <a:pPr algn="ctr"/>
            <a:endParaRPr lang="en-US" sz="4000" b="1" dirty="0" smtClean="0">
              <a:solidFill>
                <a:srgbClr val="FF0000"/>
              </a:solidFill>
            </a:endParaRPr>
          </a:p>
          <a:p>
            <a:pPr algn="ctr"/>
            <a:endParaRPr lang="en-US" sz="4000" b="1" dirty="0">
              <a:solidFill>
                <a:srgbClr val="FF0000"/>
              </a:solidFill>
            </a:endParaRPr>
          </a:p>
          <a:p>
            <a:pPr algn="ctr"/>
            <a:r>
              <a:rPr lang="en-US" sz="4000" b="1" dirty="0">
                <a:solidFill>
                  <a:srgbClr val="FF0000"/>
                </a:solidFill>
              </a:rPr>
              <a:t>COURSE NAME: </a:t>
            </a:r>
            <a:r>
              <a:rPr lang="en-US" sz="4400" b="1" dirty="0" smtClean="0">
                <a:solidFill>
                  <a:srgbClr val="FF0000"/>
                </a:solidFill>
              </a:rPr>
              <a:t>SPORTS TRAINING</a:t>
            </a:r>
            <a:endParaRPr lang="en-US" sz="4000" b="1" dirty="0">
              <a:solidFill>
                <a:srgbClr val="FF0000"/>
              </a:solidFill>
            </a:endParaRPr>
          </a:p>
          <a:p>
            <a:pPr algn="ctr"/>
            <a:endParaRPr lang="en-US" sz="3600" b="1" dirty="0" smtClean="0">
              <a:solidFill>
                <a:srgbClr val="FF0000"/>
              </a:solidFill>
            </a:endParaRPr>
          </a:p>
          <a:p>
            <a:pPr algn="ctr"/>
            <a:endParaRPr lang="en-US" sz="3600" b="1" dirty="0">
              <a:solidFill>
                <a:srgbClr val="FF0000"/>
              </a:solidFill>
            </a:endParaRPr>
          </a:p>
          <a:p>
            <a:pPr algn="ctr"/>
            <a:r>
              <a:rPr lang="en-US" sz="4800" b="1" dirty="0">
                <a:solidFill>
                  <a:srgbClr val="002060"/>
                </a:solidFill>
              </a:rPr>
              <a:t>COURSE CODE: </a:t>
            </a:r>
            <a:r>
              <a:rPr lang="en-US" sz="4800" b="1" dirty="0" smtClean="0">
                <a:solidFill>
                  <a:srgbClr val="002060"/>
                </a:solidFill>
              </a:rPr>
              <a:t>PED204TH </a:t>
            </a:r>
            <a:endParaRPr lang="en-US" sz="4800" b="1" dirty="0">
              <a:solidFill>
                <a:srgbClr val="002060"/>
              </a:solidFill>
            </a:endParaRPr>
          </a:p>
        </p:txBody>
      </p:sp>
      <p:pic>
        <p:nvPicPr>
          <p:cNvPr id="2050" name="Picture 2"/>
          <p:cNvPicPr>
            <a:picLocks noChangeAspect="1" noChangeArrowheads="1"/>
          </p:cNvPicPr>
          <p:nvPr/>
        </p:nvPicPr>
        <p:blipFill>
          <a:blip r:embed="rId2" cstate="print"/>
          <a:srcRect/>
          <a:stretch>
            <a:fillRect/>
          </a:stretch>
        </p:blipFill>
        <p:spPr bwMode="auto">
          <a:xfrm>
            <a:off x="0" y="1"/>
            <a:ext cx="4343400" cy="6858000"/>
          </a:xfrm>
          <a:prstGeom prst="rect">
            <a:avLst/>
          </a:prstGeom>
          <a:noFill/>
          <a:ln w="9525">
            <a:noFill/>
            <a:miter lim="800000"/>
            <a:headEnd/>
            <a:tailEnd/>
          </a:ln>
          <a:effectLst/>
        </p:spPr>
      </p:pic>
    </p:spTree>
    <p:extLst>
      <p:ext uri="{BB962C8B-B14F-4D97-AF65-F5344CB8AC3E}">
        <p14:creationId xmlns="" xmlns:p14="http://schemas.microsoft.com/office/powerpoint/2010/main" val="247687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58407AEE-87E5-4259-B378-DA80629601FD}"/>
              </a:ext>
            </a:extLst>
          </p:cNvPr>
          <p:cNvPicPr>
            <a:picLocks noChangeAspect="1"/>
          </p:cNvPicPr>
          <p:nvPr/>
        </p:nvPicPr>
        <p:blipFill>
          <a:blip r:embed="rId2" cstate="print"/>
          <a:stretch>
            <a:fillRect/>
          </a:stretch>
        </p:blipFill>
        <p:spPr>
          <a:xfrm>
            <a:off x="312207" y="270164"/>
            <a:ext cx="8519583" cy="6019800"/>
          </a:xfrm>
          <a:prstGeom prst="rect">
            <a:avLst/>
          </a:prstGeom>
        </p:spPr>
      </p:pic>
      <p:sp>
        <p:nvSpPr>
          <p:cNvPr id="5" name="Rectangle 4">
            <a:extLst>
              <a:ext uri="{FF2B5EF4-FFF2-40B4-BE49-F238E27FC236}">
                <a16:creationId xmlns="" xmlns:a16="http://schemas.microsoft.com/office/drawing/2014/main" id="{C33DFDED-B469-4BA0-ABCE-B3D8108EB3C4}"/>
              </a:ext>
            </a:extLst>
          </p:cNvPr>
          <p:cNvSpPr/>
          <p:nvPr/>
        </p:nvSpPr>
        <p:spPr>
          <a:xfrm>
            <a:off x="838199" y="1142999"/>
            <a:ext cx="7619999" cy="1569660"/>
          </a:xfrm>
          <a:prstGeom prst="rect">
            <a:avLst/>
          </a:prstGeom>
        </p:spPr>
        <p:txBody>
          <a:bodyPr wrap="square">
            <a:spAutoFit/>
          </a:bodyPr>
          <a:lstStyle/>
          <a:p>
            <a:pPr algn="ctr"/>
            <a:r>
              <a:rPr lang="en-US" sz="9600" b="1" dirty="0" smtClean="0">
                <a:solidFill>
                  <a:srgbClr val="FF0000"/>
                </a:solidFill>
              </a:rPr>
              <a:t>WARMING UP</a:t>
            </a:r>
            <a:endParaRPr lang="en-US" sz="1200" b="1"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707C6A-24DD-4FB6-B4C2-21AF6A10B5F1}"/>
              </a:ext>
            </a:extLst>
          </p:cNvPr>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lstStyle/>
          <a:p>
            <a:r>
              <a:rPr lang="en-US" b="1" dirty="0">
                <a:solidFill>
                  <a:srgbClr val="FF0000"/>
                </a:solidFill>
              </a:rPr>
              <a:t>TOPICS TO BE COVERED</a:t>
            </a:r>
          </a:p>
        </p:txBody>
      </p:sp>
      <p:sp>
        <p:nvSpPr>
          <p:cNvPr id="3" name="Content Placeholder 2">
            <a:extLst>
              <a:ext uri="{FF2B5EF4-FFF2-40B4-BE49-F238E27FC236}">
                <a16:creationId xmlns="" xmlns:a16="http://schemas.microsoft.com/office/drawing/2014/main" id="{5E6D11E5-D21D-4DCB-B446-38F510FCDE25}"/>
              </a:ext>
            </a:extLst>
          </p:cNvPr>
          <p:cNvSpPr>
            <a:spLocks noGrp="1"/>
          </p:cNvSpPr>
          <p:nvPr>
            <p:ph idx="1"/>
          </p:nvPr>
        </p:nvSpPr>
        <p:spPr>
          <a:xfrm>
            <a:off x="457200" y="2286000"/>
            <a:ext cx="8229600" cy="3840163"/>
          </a:xfrm>
        </p:spPr>
        <p:txBody>
          <a:bodyPr/>
          <a:lstStyle/>
          <a:p>
            <a:r>
              <a:rPr lang="en-US" b="1" dirty="0" smtClean="0">
                <a:solidFill>
                  <a:srgbClr val="FF0000"/>
                </a:solidFill>
              </a:rPr>
              <a:t>MEANING OF WARMING </a:t>
            </a:r>
            <a:r>
              <a:rPr lang="en-US" b="1" dirty="0" smtClean="0">
                <a:solidFill>
                  <a:srgbClr val="FF0000"/>
                </a:solidFill>
              </a:rPr>
              <a:t>UP</a:t>
            </a:r>
          </a:p>
          <a:p>
            <a:r>
              <a:rPr lang="en-US" b="1" dirty="0" smtClean="0"/>
              <a:t>TYPES OF WARMING </a:t>
            </a:r>
            <a:r>
              <a:rPr lang="en-US" b="1" dirty="0" smtClean="0"/>
              <a:t>UP</a:t>
            </a:r>
          </a:p>
          <a:p>
            <a:r>
              <a:rPr lang="en-US" b="1" dirty="0" smtClean="0"/>
              <a:t>IMPORTANCE OF WARMING </a:t>
            </a:r>
            <a:r>
              <a:rPr lang="en-US" b="1" dirty="0" smtClean="0"/>
              <a:t>UP</a:t>
            </a:r>
          </a:p>
          <a:p>
            <a:r>
              <a:rPr lang="en-US" b="1" dirty="0" smtClean="0"/>
              <a:t>MEANING OF COOLING DOWN</a:t>
            </a:r>
            <a:endParaRPr lang="en-US" b="1" dirty="0" smtClean="0"/>
          </a:p>
          <a:p>
            <a:endParaRPr lang="en-US" b="1" dirty="0" smtClean="0">
              <a:solidFill>
                <a:srgbClr val="FF0000"/>
              </a:solidFill>
            </a:endParaRPr>
          </a:p>
          <a:p>
            <a:endParaRPr lang="en-US" b="1" dirty="0">
              <a:solidFill>
                <a:srgbClr val="FF0000"/>
              </a:solidFill>
            </a:endParaRPr>
          </a:p>
        </p:txBody>
      </p:sp>
    </p:spTree>
    <p:extLst>
      <p:ext uri="{BB962C8B-B14F-4D97-AF65-F5344CB8AC3E}">
        <p14:creationId xmlns="" xmlns:p14="http://schemas.microsoft.com/office/powerpoint/2010/main" val="1824641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FBF8BD6-687B-4E9B-9FEC-28F653318DCC}"/>
              </a:ext>
            </a:extLst>
          </p:cNvPr>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noAutofit/>
          </a:bodyPr>
          <a:lstStyle/>
          <a:p>
            <a:r>
              <a:rPr lang="en-US" b="1" dirty="0" smtClean="0">
                <a:solidFill>
                  <a:srgbClr val="FF0000"/>
                </a:solidFill>
              </a:rPr>
              <a:t>MEANING OF WARMING UP</a:t>
            </a:r>
            <a:endParaRPr lang="en-US" b="1" dirty="0">
              <a:solidFill>
                <a:srgbClr val="FF0000"/>
              </a:solidFill>
            </a:endParaRPr>
          </a:p>
        </p:txBody>
      </p:sp>
      <p:sp>
        <p:nvSpPr>
          <p:cNvPr id="3" name="Content Placeholder 2">
            <a:extLst>
              <a:ext uri="{FF2B5EF4-FFF2-40B4-BE49-F238E27FC236}">
                <a16:creationId xmlns="" xmlns:a16="http://schemas.microsoft.com/office/drawing/2014/main" id="{88E80F44-5917-4ECB-93E2-98B56E400F1E}"/>
              </a:ext>
            </a:extLst>
          </p:cNvPr>
          <p:cNvSpPr>
            <a:spLocks noGrp="1"/>
          </p:cNvSpPr>
          <p:nvPr>
            <p:ph idx="1"/>
          </p:nvPr>
        </p:nvSpPr>
        <p:spPr>
          <a:xfrm>
            <a:off x="457200" y="1600200"/>
            <a:ext cx="8229600" cy="5181600"/>
          </a:xfrm>
        </p:spPr>
        <p:txBody>
          <a:bodyPr>
            <a:normAutofit/>
          </a:bodyPr>
          <a:lstStyle/>
          <a:p>
            <a:pPr marL="0" indent="0"/>
            <a:r>
              <a:rPr lang="en-US" b="1" dirty="0" smtClean="0"/>
              <a:t>Warm-up:</a:t>
            </a:r>
            <a:r>
              <a:rPr lang="en-US" dirty="0" smtClean="0"/>
              <a:t> It is a primarily preparatory activity in which physiological and psychological preparation of athlete for the main activity, takes place</a:t>
            </a:r>
            <a:r>
              <a:rPr lang="en-US" dirty="0" smtClean="0"/>
              <a:t>.</a:t>
            </a:r>
          </a:p>
          <a:p>
            <a:pPr marL="0" indent="0"/>
            <a:r>
              <a:rPr lang="en-US" dirty="0" smtClean="0"/>
              <a:t>Warming up helps prepare your body for aerobic activity. A </a:t>
            </a:r>
            <a:r>
              <a:rPr lang="en-US" dirty="0" err="1" smtClean="0"/>
              <a:t>warmup</a:t>
            </a:r>
            <a:r>
              <a:rPr lang="en-US" dirty="0" smtClean="0"/>
              <a:t> gradually revs up your cardiovascular system by raising your body temperature and increasing blood flow to your muscles. Warming up may also help reduce muscle soreness and lessen your risk of injury.</a:t>
            </a:r>
            <a:endParaRPr lang="en-US" dirty="0"/>
          </a:p>
        </p:txBody>
      </p:sp>
    </p:spTree>
    <p:extLst>
      <p:ext uri="{BB962C8B-B14F-4D97-AF65-F5344CB8AC3E}">
        <p14:creationId xmlns="" xmlns:p14="http://schemas.microsoft.com/office/powerpoint/2010/main" val="3504176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3">
            <a:schemeClr val="accent1"/>
          </a:fillRef>
          <a:effectRef idx="2">
            <a:schemeClr val="accent1"/>
          </a:effectRef>
          <a:fontRef idx="minor">
            <a:schemeClr val="lt1"/>
          </a:fontRef>
        </p:style>
        <p:txBody>
          <a:bodyPr/>
          <a:lstStyle/>
          <a:p>
            <a:r>
              <a:rPr lang="en-US" b="1" dirty="0" smtClean="0"/>
              <a:t>TYPES OF WARMING UP</a:t>
            </a:r>
            <a:endParaRPr lang="en-US" b="1" dirty="0"/>
          </a:p>
        </p:txBody>
      </p:sp>
      <p:sp>
        <p:nvSpPr>
          <p:cNvPr id="3" name="Content Placeholder 2"/>
          <p:cNvSpPr>
            <a:spLocks noGrp="1"/>
          </p:cNvSpPr>
          <p:nvPr>
            <p:ph idx="1"/>
          </p:nvPr>
        </p:nvSpPr>
        <p:spPr>
          <a:xfrm>
            <a:off x="457200" y="1600200"/>
            <a:ext cx="8534400" cy="5257800"/>
          </a:xfrm>
        </p:spPr>
        <p:txBody>
          <a:bodyPr>
            <a:normAutofit fontScale="55000" lnSpcReduction="20000"/>
          </a:bodyPr>
          <a:lstStyle/>
          <a:p>
            <a:r>
              <a:rPr lang="en-US" dirty="0" smtClean="0"/>
              <a:t>There are two types of warming-up viz</a:t>
            </a:r>
            <a:r>
              <a:rPr lang="en-US" dirty="0" smtClean="0"/>
              <a:t>.</a:t>
            </a:r>
          </a:p>
          <a:p>
            <a:pPr>
              <a:buNone/>
            </a:pPr>
            <a:r>
              <a:rPr lang="en-US" dirty="0" smtClean="0"/>
              <a:t>General </a:t>
            </a:r>
            <a:r>
              <a:rPr lang="en-US" dirty="0" smtClean="0"/>
              <a:t>Warming-up and Specific Warming-up. </a:t>
            </a:r>
            <a:r>
              <a:rPr lang="en-US" dirty="0" smtClean="0"/>
              <a:t>These </a:t>
            </a:r>
            <a:r>
              <a:rPr lang="en-US" dirty="0" smtClean="0"/>
              <a:t>are described below </a:t>
            </a:r>
            <a:r>
              <a:rPr lang="en-US" dirty="0" smtClean="0"/>
              <a:t>:</a:t>
            </a:r>
          </a:p>
          <a:p>
            <a:pPr>
              <a:buNone/>
            </a:pPr>
            <a:r>
              <a:rPr lang="en-US" b="1" dirty="0" smtClean="0"/>
              <a:t>General </a:t>
            </a:r>
            <a:r>
              <a:rPr lang="en-US" b="1" dirty="0" smtClean="0"/>
              <a:t>Warming-up. </a:t>
            </a:r>
            <a:endParaRPr lang="en-US" b="1" dirty="0" smtClean="0"/>
          </a:p>
          <a:p>
            <a:pPr>
              <a:buNone/>
            </a:pPr>
            <a:r>
              <a:rPr lang="en-US" dirty="0" smtClean="0"/>
              <a:t>    General </a:t>
            </a:r>
            <a:r>
              <a:rPr lang="en-US" dirty="0" smtClean="0"/>
              <a:t>warming- up is usually performed in all types of activities. This type of warming-up includes jogging, running, jumping, stretching, </a:t>
            </a:r>
            <a:r>
              <a:rPr lang="en-US" dirty="0" err="1" smtClean="0"/>
              <a:t>callisthenics</a:t>
            </a:r>
            <a:r>
              <a:rPr lang="en-US" dirty="0" smtClean="0"/>
              <a:t> striding, wind sprints and other general exercises. It increases coordinative abilities, and flexibility of muscles and joints. It also improves muscle tone. The duration of general warming-up depends upon the nature of work to be performed</a:t>
            </a:r>
            <a:r>
              <a:rPr lang="en-US" dirty="0" smtClean="0"/>
              <a:t>.</a:t>
            </a:r>
          </a:p>
          <a:p>
            <a:pPr>
              <a:buNone/>
            </a:pPr>
            <a:endParaRPr lang="en-US" b="1" dirty="0" smtClean="0"/>
          </a:p>
          <a:p>
            <a:pPr>
              <a:buNone/>
            </a:pPr>
            <a:r>
              <a:rPr lang="en-US" b="1" dirty="0" smtClean="0"/>
              <a:t>Specific </a:t>
            </a:r>
            <a:r>
              <a:rPr lang="en-US" b="1" dirty="0" smtClean="0"/>
              <a:t>Warming-up. </a:t>
            </a:r>
            <a:endParaRPr lang="en-US" b="1" dirty="0" smtClean="0"/>
          </a:p>
          <a:p>
            <a:pPr>
              <a:buNone/>
            </a:pPr>
            <a:r>
              <a:rPr lang="en-US" dirty="0" smtClean="0"/>
              <a:t>        In </a:t>
            </a:r>
            <a:r>
              <a:rPr lang="en-US" dirty="0" smtClean="0"/>
              <a:t>specific warming- up, exercises are done with implements. Special exercises are performed which have direct relationship with the activity to be done. These specific exercises are performed after the activities of general warming-up. Specific type .of warming-up differs from activity to activity which means game to game, For example, a sprinter may take few starts and run for short distance before the actual competition. A basketball player may </a:t>
            </a:r>
            <a:r>
              <a:rPr lang="en-US" dirty="0" err="1" smtClean="0"/>
              <a:t>practise</a:t>
            </a:r>
            <a:r>
              <a:rPr lang="en-US" dirty="0" smtClean="0"/>
              <a:t> for lay up shots or free throws </a:t>
            </a:r>
            <a:r>
              <a:rPr lang="en-US" dirty="0" err="1" smtClean="0"/>
              <a:t>practise</a:t>
            </a:r>
            <a:r>
              <a:rPr lang="en-US" dirty="0" smtClean="0"/>
              <a:t> for lay up shots or free throws before the competition. This type of warming-up improves the coordinative abilities. In fact, in specific warming-up, the main stress is laid on the practice of various skills which are to be performed in the game. The exercises, which are usually performed in specific warming-up,</a:t>
            </a:r>
          </a:p>
          <a:p>
            <a:pPr>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r>
              <a:rPr lang="en-US" b="1" dirty="0" smtClean="0"/>
              <a:t>IMPORTANCE OF WARMING UP</a:t>
            </a:r>
            <a:endParaRPr lang="en-US" b="1" dirty="0"/>
          </a:p>
        </p:txBody>
      </p:sp>
      <p:sp>
        <p:nvSpPr>
          <p:cNvPr id="3" name="Content Placeholder 2"/>
          <p:cNvSpPr>
            <a:spLocks noGrp="1"/>
          </p:cNvSpPr>
          <p:nvPr>
            <p:ph idx="1"/>
          </p:nvPr>
        </p:nvSpPr>
        <p:spPr/>
        <p:txBody>
          <a:bodyPr>
            <a:normAutofit fontScale="92500"/>
          </a:bodyPr>
          <a:lstStyle/>
          <a:p>
            <a:pPr>
              <a:buNone/>
            </a:pPr>
            <a:r>
              <a:rPr lang="en-US" b="1" dirty="0" smtClean="0"/>
              <a:t>Improves blood flow and oxygen </a:t>
            </a:r>
            <a:r>
              <a:rPr lang="en-US" b="1" dirty="0" smtClean="0"/>
              <a:t>efficiency</a:t>
            </a:r>
          </a:p>
          <a:p>
            <a:r>
              <a:rPr lang="en-US" dirty="0" smtClean="0"/>
              <a:t>Warm-up </a:t>
            </a:r>
            <a:r>
              <a:rPr lang="en-US" dirty="0" smtClean="0"/>
              <a:t>exercises open up blood capillaries and boost blood flow to skeletal muscles. Muscles need oxygen to function as you exercise, so increasing blood flow sets muscles up for the intense activity to follow. Warm-up exercises also releases oxygen from the blood more readily, and this is a positive because while exercising, your muscles need higher amounts of oxygen.</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70000" lnSpcReduction="20000"/>
          </a:bodyPr>
          <a:lstStyle/>
          <a:p>
            <a:pPr>
              <a:buNone/>
            </a:pPr>
            <a:r>
              <a:rPr lang="en-US" b="1" dirty="0" smtClean="0"/>
              <a:t>Improves </a:t>
            </a:r>
            <a:r>
              <a:rPr lang="en-US" b="1" dirty="0" smtClean="0"/>
              <a:t>performance</a:t>
            </a:r>
          </a:p>
          <a:p>
            <a:r>
              <a:rPr lang="en-US" dirty="0" smtClean="0"/>
              <a:t>Warm-up </a:t>
            </a:r>
            <a:r>
              <a:rPr lang="en-US" dirty="0" smtClean="0"/>
              <a:t>exercises help your muscles contract and relax faster. Warming up raises body temperature, which leads to improved nerve transmission and muscle metabolism, further leading to efficient muscle performance</a:t>
            </a:r>
            <a:r>
              <a:rPr lang="en-US" dirty="0" smtClean="0"/>
              <a:t>.</a:t>
            </a:r>
          </a:p>
          <a:p>
            <a:pPr>
              <a:buNone/>
            </a:pPr>
            <a:endParaRPr lang="en-US" b="1" dirty="0" smtClean="0"/>
          </a:p>
          <a:p>
            <a:pPr>
              <a:buNone/>
            </a:pPr>
            <a:r>
              <a:rPr lang="en-US" b="1" dirty="0" smtClean="0"/>
              <a:t>Reduces </a:t>
            </a:r>
            <a:r>
              <a:rPr lang="en-US" b="1" dirty="0" smtClean="0"/>
              <a:t>risk of </a:t>
            </a:r>
            <a:r>
              <a:rPr lang="en-US" b="1" dirty="0" smtClean="0"/>
              <a:t>injury</a:t>
            </a:r>
          </a:p>
          <a:p>
            <a:r>
              <a:rPr lang="en-US" dirty="0" smtClean="0"/>
              <a:t>Apart </a:t>
            </a:r>
            <a:r>
              <a:rPr lang="en-US" dirty="0" smtClean="0"/>
              <a:t>from improved blood flow, warm-up exercises help loosen joints. Both these factors make your muscles less likely to get ripped, torn, twisted, or injured in any way during your high-intensity workout. By performing warm-up exercises, you also become mentally prepared for exercising and focused on your training session, thereby reducing risk of injury. Focusing on the workout also helps you improve your technique and form</a:t>
            </a:r>
            <a:r>
              <a:rPr lang="en-US" dirty="0" smtClean="0"/>
              <a:t>.</a:t>
            </a:r>
          </a:p>
          <a:p>
            <a:pPr>
              <a:buNone/>
            </a:pPr>
            <a:endParaRPr lang="en-US" dirty="0" smtClean="0"/>
          </a:p>
          <a:p>
            <a:pPr>
              <a:buNone/>
            </a:pPr>
            <a:r>
              <a:rPr lang="en-US" b="1" dirty="0" smtClean="0"/>
              <a:t>Reduces </a:t>
            </a:r>
            <a:r>
              <a:rPr lang="en-US" b="1" dirty="0" smtClean="0"/>
              <a:t>stress on cardiovascular </a:t>
            </a:r>
            <a:r>
              <a:rPr lang="en-US" b="1" dirty="0" smtClean="0"/>
              <a:t>system</a:t>
            </a:r>
          </a:p>
          <a:p>
            <a:r>
              <a:rPr lang="en-US" dirty="0" smtClean="0"/>
              <a:t>Warming </a:t>
            </a:r>
            <a:r>
              <a:rPr lang="en-US" dirty="0" smtClean="0"/>
              <a:t>up gradually increases heart rate and breathing, helping you avoid placing stress on the heart and lungs.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r>
              <a:rPr lang="en-US" b="1" dirty="0" smtClean="0"/>
              <a:t>MEANING OF COOLING DOWN</a:t>
            </a:r>
            <a:endParaRPr lang="en-US" b="1" dirty="0"/>
          </a:p>
        </p:txBody>
      </p:sp>
      <p:sp>
        <p:nvSpPr>
          <p:cNvPr id="3" name="Content Placeholder 2"/>
          <p:cNvSpPr>
            <a:spLocks noGrp="1"/>
          </p:cNvSpPr>
          <p:nvPr>
            <p:ph idx="1"/>
          </p:nvPr>
        </p:nvSpPr>
        <p:spPr/>
        <p:txBody>
          <a:bodyPr>
            <a:normAutofit fontScale="85000" lnSpcReduction="20000"/>
          </a:bodyPr>
          <a:lstStyle/>
          <a:p>
            <a:r>
              <a:rPr lang="en-US" dirty="0" smtClean="0"/>
              <a:t>Cooling down after your workout allows for a gradual recovery of </a:t>
            </a:r>
            <a:r>
              <a:rPr lang="en-US" dirty="0" err="1" smtClean="0"/>
              <a:t>preexercise</a:t>
            </a:r>
            <a:r>
              <a:rPr lang="en-US" dirty="0" smtClean="0"/>
              <a:t> heart rate and blood </a:t>
            </a:r>
            <a:r>
              <a:rPr lang="en-US" dirty="0" smtClean="0"/>
              <a:t>pressure.</a:t>
            </a:r>
          </a:p>
          <a:p>
            <a:r>
              <a:rPr lang="en-US" dirty="0" smtClean="0"/>
              <a:t>Cooling down is similar to warming up. You generally continue your workout session for five minutes or so, but at a slower pace and reduced intensity</a:t>
            </a:r>
            <a:r>
              <a:rPr lang="en-US" dirty="0" smtClean="0"/>
              <a:t>.</a:t>
            </a:r>
          </a:p>
          <a:p>
            <a:r>
              <a:rPr lang="en-US" dirty="0" smtClean="0"/>
              <a:t>Here are some examples of cool-down activities</a:t>
            </a:r>
            <a:r>
              <a:rPr lang="en-US" dirty="0" smtClean="0"/>
              <a:t>:</a:t>
            </a:r>
          </a:p>
          <a:p>
            <a:pPr lvl="1"/>
            <a:r>
              <a:rPr lang="en-US" dirty="0" smtClean="0"/>
              <a:t>To </a:t>
            </a:r>
            <a:r>
              <a:rPr lang="en-US" dirty="0" smtClean="0"/>
              <a:t>cool down after a brisk walk, walk slowly for five to 10 minutes</a:t>
            </a:r>
            <a:r>
              <a:rPr lang="en-US" dirty="0" smtClean="0"/>
              <a:t>.</a:t>
            </a:r>
          </a:p>
          <a:p>
            <a:pPr lvl="1"/>
            <a:r>
              <a:rPr lang="en-US" dirty="0" smtClean="0"/>
              <a:t>To </a:t>
            </a:r>
            <a:r>
              <a:rPr lang="en-US" dirty="0" smtClean="0"/>
              <a:t>cool down after a run, walk briskly for five to 10 minutes</a:t>
            </a:r>
            <a:r>
              <a:rPr lang="en-US" dirty="0" smtClean="0"/>
              <a:t>.</a:t>
            </a:r>
          </a:p>
          <a:p>
            <a:pPr lvl="1"/>
            <a:r>
              <a:rPr lang="en-US" dirty="0" smtClean="0"/>
              <a:t>To </a:t>
            </a:r>
            <a:r>
              <a:rPr lang="en-US" dirty="0" smtClean="0"/>
              <a:t>cool down after swimming, swim laps leisurely for five to 10 minutes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685F405C-4A39-4C87-9E56-4B8665AB4513}"/>
              </a:ext>
            </a:extLst>
          </p:cNvPr>
          <p:cNvPicPr>
            <a:picLocks noChangeAspect="1"/>
          </p:cNvPicPr>
          <p:nvPr/>
        </p:nvPicPr>
        <p:blipFill>
          <a:blip r:embed="rId2" cstate="print"/>
          <a:stretch>
            <a:fillRect/>
          </a:stretch>
        </p:blipFill>
        <p:spPr>
          <a:xfrm>
            <a:off x="1219200" y="990600"/>
            <a:ext cx="6324600" cy="4876800"/>
          </a:xfrm>
          <a:prstGeom prst="rect">
            <a:avLst/>
          </a:prstGeom>
        </p:spPr>
      </p:pic>
    </p:spTree>
    <p:extLst>
      <p:ext uri="{BB962C8B-B14F-4D97-AF65-F5344CB8AC3E}">
        <p14:creationId xmlns="" xmlns:p14="http://schemas.microsoft.com/office/powerpoint/2010/main" val="609356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832</TotalTime>
  <Words>620</Words>
  <Application>Microsoft Office PowerPoint</Application>
  <PresentationFormat>On-screen Show (4:3)</PresentationFormat>
  <Paragraphs>44</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Slide 2</vt:lpstr>
      <vt:lpstr>Slide 3</vt:lpstr>
      <vt:lpstr>TOPICS TO BE COVERED</vt:lpstr>
      <vt:lpstr>MEANING OF WARMING UP</vt:lpstr>
      <vt:lpstr>TYPES OF WARMING UP</vt:lpstr>
      <vt:lpstr>IMPORTANCE OF WARMING UP</vt:lpstr>
      <vt:lpstr>Slide 8</vt:lpstr>
      <vt:lpstr>MEANING OF COOLING DOWN</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jj</dc:creator>
  <cp:lastModifiedBy>Jagjot Singh</cp:lastModifiedBy>
  <cp:revision>121</cp:revision>
  <dcterms:created xsi:type="dcterms:W3CDTF">2022-07-21T00:29:04Z</dcterms:created>
  <dcterms:modified xsi:type="dcterms:W3CDTF">2022-07-29T13:10:33Z</dcterms:modified>
</cp:coreProperties>
</file>